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Playfair Displ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PlayfairDisplay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layfairDisplay-italic.fntdata"/><Relationship Id="rId14" Type="http://schemas.openxmlformats.org/officeDocument/2006/relationships/font" Target="fonts/PlayfairDisplay-bold.fntdata"/><Relationship Id="rId17" Type="http://schemas.openxmlformats.org/officeDocument/2006/relationships/font" Target="fonts/Lato-regular.fntdata"/><Relationship Id="rId16" Type="http://schemas.openxmlformats.org/officeDocument/2006/relationships/font" Target="fonts/PlayfairDisplay-boldItalic.fntdata"/><Relationship Id="rId5" Type="http://schemas.openxmlformats.org/officeDocument/2006/relationships/slide" Target="slides/slide1.xml"/><Relationship Id="rId19" Type="http://schemas.openxmlformats.org/officeDocument/2006/relationships/font" Target="fonts/Lato-italic.fntdata"/><Relationship Id="rId6" Type="http://schemas.openxmlformats.org/officeDocument/2006/relationships/slide" Target="slides/slide2.xml"/><Relationship Id="rId18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gif>
</file>

<file path=ppt/media/image0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096362" y="3266930"/>
            <a:ext cx="2951400" cy="701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"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148" y="-26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521314" y="-26"/>
            <a:ext cx="521399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192078" y="226163"/>
            <a:ext cx="662100" cy="662099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" name="Shape 60"/>
          <p:cNvSpPr/>
          <p:nvPr/>
        </p:nvSpPr>
        <p:spPr>
          <a:xfrm rot="10800000">
            <a:off x="191890" y="2259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1042802" y="-26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/>
          <p:nvPr/>
        </p:nvSpPr>
        <p:spPr>
          <a:xfrm>
            <a:off x="1564118" y="-26"/>
            <a:ext cx="521400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1234882" y="226163"/>
            <a:ext cx="662099" cy="662099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" name="Shape 64"/>
          <p:cNvSpPr/>
          <p:nvPr/>
        </p:nvSpPr>
        <p:spPr>
          <a:xfrm rot="10800000">
            <a:off x="1234694" y="2259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/>
          <p:nvPr/>
        </p:nvSpPr>
        <p:spPr>
          <a:xfrm>
            <a:off x="2085542" y="-26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2606858" y="-26"/>
            <a:ext cx="521400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2277622" y="226163"/>
            <a:ext cx="662100" cy="662099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/>
          <p:nvPr/>
        </p:nvSpPr>
        <p:spPr>
          <a:xfrm rot="10800000">
            <a:off x="2277434" y="2259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3128346" y="-26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3649662" y="-26"/>
            <a:ext cx="521400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3320426" y="226163"/>
            <a:ext cx="662100" cy="662099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/>
          <p:nvPr/>
        </p:nvSpPr>
        <p:spPr>
          <a:xfrm rot="10800000">
            <a:off x="3320238" y="2259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4171139" y="-25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4363219" y="226164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148" y="1028673"/>
            <a:ext cx="521400" cy="102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521376" y="1028673"/>
            <a:ext cx="521399" cy="1028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192078" y="12548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/>
          <p:nvPr/>
        </p:nvSpPr>
        <p:spPr>
          <a:xfrm rot="10800000">
            <a:off x="191890" y="12546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1042802" y="1028673"/>
            <a:ext cx="521400" cy="102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1564180" y="1028673"/>
            <a:ext cx="521400" cy="1028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1234882" y="1254863"/>
            <a:ext cx="662099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/>
        </p:nvSpPr>
        <p:spPr>
          <a:xfrm rot="10800000">
            <a:off x="1234694" y="12546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2085542" y="1028673"/>
            <a:ext cx="521400" cy="102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2606920" y="1028673"/>
            <a:ext cx="521400" cy="1028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2277622" y="12548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/>
        </p:nvSpPr>
        <p:spPr>
          <a:xfrm rot="10800000">
            <a:off x="2277434" y="12546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/>
          <p:nvPr/>
        </p:nvSpPr>
        <p:spPr>
          <a:xfrm>
            <a:off x="3128346" y="1028673"/>
            <a:ext cx="521400" cy="102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" name="Shape 88"/>
          <p:cNvSpPr/>
          <p:nvPr/>
        </p:nvSpPr>
        <p:spPr>
          <a:xfrm>
            <a:off x="3649724" y="1028673"/>
            <a:ext cx="521400" cy="1028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" name="Shape 89"/>
          <p:cNvSpPr/>
          <p:nvPr/>
        </p:nvSpPr>
        <p:spPr>
          <a:xfrm>
            <a:off x="3320426" y="12548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/>
        </p:nvSpPr>
        <p:spPr>
          <a:xfrm rot="10800000">
            <a:off x="3320238" y="12546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4171139" y="1028674"/>
            <a:ext cx="521400" cy="102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4363219" y="1254864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148" y="2057373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521314" y="2057373"/>
            <a:ext cx="521399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192078" y="22835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/>
          <p:nvPr/>
        </p:nvSpPr>
        <p:spPr>
          <a:xfrm rot="10800000">
            <a:off x="191890" y="22833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1042802" y="2057373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1564118" y="2057373"/>
            <a:ext cx="521400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1234882" y="2283563"/>
            <a:ext cx="662099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/>
          <p:nvPr/>
        </p:nvSpPr>
        <p:spPr>
          <a:xfrm rot="10800000">
            <a:off x="1234694" y="22833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2085542" y="2057373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2606858" y="2057373"/>
            <a:ext cx="521400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2277622" y="22835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 rot="10800000">
            <a:off x="2277434" y="22833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3128346" y="2057373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3649662" y="2057373"/>
            <a:ext cx="521400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3320426" y="22835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/>
          <p:nvPr/>
        </p:nvSpPr>
        <p:spPr>
          <a:xfrm rot="10800000">
            <a:off x="3320238" y="22833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4171139" y="2057374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4363219" y="2283564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/>
          <p:nvPr/>
        </p:nvSpPr>
        <p:spPr>
          <a:xfrm>
            <a:off x="148" y="3086073"/>
            <a:ext cx="521400" cy="102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/>
          <p:nvPr/>
        </p:nvSpPr>
        <p:spPr>
          <a:xfrm>
            <a:off x="521314" y="3086073"/>
            <a:ext cx="521399" cy="1028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192078" y="33122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/>
          <p:nvPr/>
        </p:nvSpPr>
        <p:spPr>
          <a:xfrm rot="10800000">
            <a:off x="191890" y="33120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/>
          <p:nvPr/>
        </p:nvSpPr>
        <p:spPr>
          <a:xfrm>
            <a:off x="1042802" y="3086073"/>
            <a:ext cx="521400" cy="102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1564118" y="3086073"/>
            <a:ext cx="521400" cy="1028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1234882" y="3312263"/>
            <a:ext cx="662099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/>
          <p:nvPr/>
        </p:nvSpPr>
        <p:spPr>
          <a:xfrm rot="10800000">
            <a:off x="1234694" y="33120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2085542" y="3086073"/>
            <a:ext cx="521400" cy="102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2606858" y="3086073"/>
            <a:ext cx="521400" cy="1028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/>
          <p:nvPr/>
        </p:nvSpPr>
        <p:spPr>
          <a:xfrm>
            <a:off x="2277622" y="33122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/>
          <p:nvPr/>
        </p:nvSpPr>
        <p:spPr>
          <a:xfrm rot="10800000">
            <a:off x="2277434" y="33120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3128408" y="3086073"/>
            <a:ext cx="521400" cy="102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3649724" y="3086073"/>
            <a:ext cx="521400" cy="1028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3320426" y="33122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/>
          <p:nvPr/>
        </p:nvSpPr>
        <p:spPr>
          <a:xfrm rot="10800000">
            <a:off x="3320238" y="33120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" name="Shape 127"/>
          <p:cNvSpPr/>
          <p:nvPr/>
        </p:nvSpPr>
        <p:spPr>
          <a:xfrm>
            <a:off x="4171139" y="3086074"/>
            <a:ext cx="521400" cy="10287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4363219" y="3312264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148" y="4114773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521314" y="4114773"/>
            <a:ext cx="521399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192078" y="43409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/>
        </p:nvSpPr>
        <p:spPr>
          <a:xfrm rot="10800000">
            <a:off x="191890" y="43407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1042802" y="4114773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1564118" y="4114773"/>
            <a:ext cx="521400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1234882" y="4340963"/>
            <a:ext cx="662099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/>
        </p:nvSpPr>
        <p:spPr>
          <a:xfrm rot="10800000">
            <a:off x="1234694" y="43407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2085542" y="4114773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2606858" y="4114773"/>
            <a:ext cx="521400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2277622" y="43409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/>
          <p:nvPr/>
        </p:nvSpPr>
        <p:spPr>
          <a:xfrm rot="10800000">
            <a:off x="2277434" y="43407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3128346" y="4114773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3649662" y="4114773"/>
            <a:ext cx="521400" cy="1028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3320426" y="4340963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/>
          <p:nvPr/>
        </p:nvSpPr>
        <p:spPr>
          <a:xfrm rot="10800000">
            <a:off x="3320238" y="4340785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/>
          <p:nvPr/>
        </p:nvSpPr>
        <p:spPr>
          <a:xfrm>
            <a:off x="4171139" y="4114774"/>
            <a:ext cx="521400" cy="1028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4363219" y="4340964"/>
            <a:ext cx="662100" cy="662100"/>
          </a:xfrm>
          <a:prstGeom prst="chord">
            <a:avLst>
              <a:gd fmla="val 5400352" name="adj1"/>
              <a:gd fmla="val 162000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 txBox="1"/>
          <p:nvPr>
            <p:ph type="title"/>
          </p:nvPr>
        </p:nvSpPr>
        <p:spPr>
          <a:xfrm>
            <a:off x="5090175" y="496350"/>
            <a:ext cx="3206100" cy="32748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2" type="sldNum"/>
          </p:nvPr>
        </p:nvSpPr>
        <p:spPr>
          <a:xfrm>
            <a:off x="8497999" y="4688758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91377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5090175" y="496350"/>
            <a:ext cx="3206100" cy="327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Improving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The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Grocery Shopping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Experience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Pain Points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Long queues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Dysfunctional self-checkout machines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Incorrectly priced items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Finding exactly what you need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Forgetting that last-minute item</a:t>
            </a:r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150" y="547687"/>
            <a:ext cx="2914650" cy="404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Goal/Solution</a:t>
            </a:r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i="1" lang="en" sz="3000">
                <a:latin typeface="Trebuchet MS"/>
                <a:ea typeface="Trebuchet MS"/>
                <a:cs typeface="Trebuchet MS"/>
                <a:sym typeface="Trebuchet MS"/>
              </a:rPr>
              <a:t>“To improve the grocery shopping experience through a mobile app”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Prototype ideas: Scan capabilities </a:t>
            </a:r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6" y="1152471"/>
            <a:ext cx="4348350" cy="290109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 txBox="1"/>
          <p:nvPr/>
        </p:nvSpPr>
        <p:spPr>
          <a:xfrm>
            <a:off x="5280075" y="1152475"/>
            <a:ext cx="3075300" cy="27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>
              <a:spcBef>
                <a:spcPts val="0"/>
              </a:spcBef>
              <a:buSzPct val="100000"/>
              <a:buChar char="●"/>
            </a:pPr>
            <a:r>
              <a:rPr lang="en" sz="2400"/>
              <a:t>Allows users to scan bar as a way to checkout items</a:t>
            </a:r>
          </a:p>
          <a:p>
            <a:pPr indent="-381000" lvl="0" marL="457200">
              <a:spcBef>
                <a:spcPts val="0"/>
              </a:spcBef>
              <a:buSzPct val="100000"/>
              <a:buChar char="●"/>
            </a:pPr>
            <a:r>
              <a:rPr lang="en" sz="2400"/>
              <a:t>Skip the line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Prototype ideas: Live-interactions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10KjIKpUWxhIqY.gif"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6073599" cy="3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Shape 182"/>
          <p:cNvSpPr txBox="1"/>
          <p:nvPr/>
        </p:nvSpPr>
        <p:spPr>
          <a:xfrm>
            <a:off x="6509025" y="1152475"/>
            <a:ext cx="2323200" cy="27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Allows users to interact with store: see live discounts, product details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Notable features</a:t>
            </a:r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(AR) Augmented Reality to provide real-time interaction with prices, deals, and finding what you need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Barcode/SKU scanning abilities to self-checkout items while they’re in your cart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Pay option: once ready for checkout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en"/>
              <a:t>Voice-input recognition to break down items needed. E.g. “I’m gonna make spaghetti tonight” =&gt; app will list items needed and what aisles to find them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Lo-fidelity model</a:t>
            </a:r>
          </a:p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reen Shot 2016-12-01 at 12.36.53 PM.png"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017462"/>
            <a:ext cx="6560525" cy="389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User-flow</a:t>
            </a:r>
          </a:p>
        </p:txBody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Sign into app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Mount phone on shopping cart/hold phone to view through camera lense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Option: to scan items as they go in, or all at once</a:t>
            </a:r>
          </a:p>
          <a:p>
            <a:pPr indent="-228600" lvl="0" marL="457200" rtl="0">
              <a:spcBef>
                <a:spcPts val="0"/>
              </a:spcBef>
              <a:buAutoNum type="arabicPeriod"/>
            </a:pPr>
            <a:r>
              <a:rPr lang="en"/>
              <a:t>Option: Hit AR mode to view live-discounts/enable interactivity with store</a:t>
            </a:r>
          </a:p>
          <a:p>
            <a:pPr indent="-228600" lvl="0" marL="457200">
              <a:spcBef>
                <a:spcPts val="0"/>
              </a:spcBef>
              <a:buAutoNum type="arabicPeriod"/>
            </a:pPr>
            <a:r>
              <a:rPr lang="en"/>
              <a:t>Once done with shopping, hit “Pay” icon to pay groceries.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